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5"/>
  </p:notesMasterIdLst>
  <p:sldIdLst>
    <p:sldId id="257" r:id="rId2"/>
    <p:sldId id="261" r:id="rId3"/>
    <p:sldId id="264" r:id="rId4"/>
    <p:sldId id="262" r:id="rId5"/>
    <p:sldId id="263" r:id="rId6"/>
    <p:sldId id="259" r:id="rId7"/>
    <p:sldId id="260" r:id="rId8"/>
    <p:sldId id="265" r:id="rId9"/>
    <p:sldId id="319" r:id="rId10"/>
    <p:sldId id="314" r:id="rId11"/>
    <p:sldId id="310" r:id="rId12"/>
    <p:sldId id="313" r:id="rId13"/>
    <p:sldId id="315" r:id="rId14"/>
    <p:sldId id="316" r:id="rId15"/>
    <p:sldId id="280" r:id="rId16"/>
    <p:sldId id="302" r:id="rId17"/>
    <p:sldId id="303" r:id="rId18"/>
    <p:sldId id="304" r:id="rId19"/>
    <p:sldId id="305" r:id="rId20"/>
    <p:sldId id="306" r:id="rId21"/>
    <p:sldId id="307" r:id="rId22"/>
    <p:sldId id="318" r:id="rId23"/>
    <p:sldId id="308" r:id="rId24"/>
    <p:sldId id="317" r:id="rId25"/>
    <p:sldId id="320" r:id="rId26"/>
    <p:sldId id="321" r:id="rId27"/>
    <p:sldId id="328" r:id="rId28"/>
    <p:sldId id="324" r:id="rId29"/>
    <p:sldId id="325" r:id="rId30"/>
    <p:sldId id="327" r:id="rId31"/>
    <p:sldId id="323" r:id="rId32"/>
    <p:sldId id="329" r:id="rId33"/>
    <p:sldId id="28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4584D3"/>
    <a:srgbClr val="7CD993"/>
    <a:srgbClr val="57C08A"/>
    <a:srgbClr val="5BD078"/>
    <a:srgbClr val="4DCB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2240" autoAdjust="0"/>
  </p:normalViewPr>
  <p:slideViewPr>
    <p:cSldViewPr>
      <p:cViewPr>
        <p:scale>
          <a:sx n="66" d="100"/>
          <a:sy n="66" d="100"/>
        </p:scale>
        <p:origin x="-3162" y="-13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dow003\.julia\v0.4\POSM\src\POSM_v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N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2"/>
          <c:order val="0"/>
          <c:spPr>
            <a:noFill/>
          </c:spPr>
          <c:invertIfNegative val="0"/>
          <c:errBars>
            <c:errBarType val="both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Solution!$C$78:$D$78</c:f>
                <c:numCache>
                  <c:formatCode>General</c:formatCode>
                  <c:ptCount val="2"/>
                  <c:pt idx="0">
                    <c:v>200732.98412251886</c:v>
                  </c:pt>
                  <c:pt idx="1">
                    <c:v>110000</c:v>
                  </c:pt>
                </c:numCache>
              </c:numRef>
            </c:minus>
            <c:spPr>
              <a:ln w="57150">
                <a:solidFill>
                  <a:schemeClr val="tx2"/>
                </a:solidFill>
              </a:ln>
            </c:spPr>
          </c:errBars>
          <c:cat>
            <c:strRef>
              <c:f>Solution!$C$73:$D$73</c:f>
              <c:strCache>
                <c:ptCount val="2"/>
                <c:pt idx="0">
                  <c:v>Expectation</c:v>
                </c:pt>
                <c:pt idx="1">
                  <c:v>Risk Averse</c:v>
                </c:pt>
              </c:strCache>
            </c:strRef>
          </c:cat>
          <c:val>
            <c:numRef>
              <c:f>Solution!$C$77:$D$77</c:f>
              <c:numCache>
                <c:formatCode>General</c:formatCode>
                <c:ptCount val="2"/>
                <c:pt idx="0">
                  <c:v>200000</c:v>
                </c:pt>
                <c:pt idx="1">
                  <c:v>210000</c:v>
                </c:pt>
              </c:numCache>
            </c:numRef>
          </c:val>
        </c:ser>
        <c:ser>
          <c:idx val="1"/>
          <c:order val="1"/>
          <c:spPr>
            <a:noFill/>
            <a:ln w="57150">
              <a:solidFill>
                <a:schemeClr val="tx2"/>
              </a:solidFill>
            </a:ln>
          </c:spPr>
          <c:invertIfNegative val="0"/>
          <c:cat>
            <c:strRef>
              <c:f>Solution!$C$73:$D$73</c:f>
              <c:strCache>
                <c:ptCount val="2"/>
                <c:pt idx="0">
                  <c:v>Expectation</c:v>
                </c:pt>
                <c:pt idx="1">
                  <c:v>Risk Averse</c:v>
                </c:pt>
              </c:strCache>
            </c:strRef>
          </c:cat>
          <c:val>
            <c:numRef>
              <c:f>Solution!$C$76:$D$76</c:f>
              <c:numCache>
                <c:formatCode>General</c:formatCode>
                <c:ptCount val="2"/>
                <c:pt idx="0">
                  <c:v>100000</c:v>
                </c:pt>
                <c:pt idx="1">
                  <c:v>65000</c:v>
                </c:pt>
              </c:numCache>
            </c:numRef>
          </c:val>
        </c:ser>
        <c:ser>
          <c:idx val="0"/>
          <c:order val="2"/>
          <c:spPr>
            <a:noFill/>
            <a:ln w="57150">
              <a:solidFill>
                <a:schemeClr val="tx2"/>
              </a:solidFill>
            </a:ln>
          </c:spPr>
          <c:invertIfNegative val="0"/>
          <c:errBars>
            <c:errBarType val="both"/>
            <c:errValType val="cust"/>
            <c:noEndCap val="0"/>
            <c:plus>
              <c:numRef>
                <c:f>Solution!$C$74:$D$74</c:f>
                <c:numCache>
                  <c:formatCode>General</c:formatCode>
                  <c:ptCount val="2"/>
                  <c:pt idx="0">
                    <c:v>183066.87425402331</c:v>
                  </c:pt>
                  <c:pt idx="1">
                    <c:v>130000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  <c:spPr>
              <a:ln w="57150">
                <a:solidFill>
                  <a:schemeClr val="tx2"/>
                </a:solidFill>
              </a:ln>
            </c:spPr>
          </c:errBars>
          <c:cat>
            <c:strRef>
              <c:f>Solution!$C$73:$D$73</c:f>
              <c:strCache>
                <c:ptCount val="2"/>
                <c:pt idx="0">
                  <c:v>Expectation</c:v>
                </c:pt>
                <c:pt idx="1">
                  <c:v>Risk Averse</c:v>
                </c:pt>
              </c:strCache>
            </c:strRef>
          </c:cat>
          <c:val>
            <c:numRef>
              <c:f>Solution!$C$75:$D$75</c:f>
              <c:numCache>
                <c:formatCode>General</c:formatCode>
                <c:ptCount val="2"/>
                <c:pt idx="0">
                  <c:v>60000</c:v>
                </c:pt>
                <c:pt idx="1">
                  <c:v>45000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12110976"/>
        <c:axId val="112582016"/>
      </c:barChart>
      <c:catAx>
        <c:axId val="112110976"/>
        <c:scaling>
          <c:orientation val="minMax"/>
        </c:scaling>
        <c:delete val="0"/>
        <c:axPos val="b"/>
        <c:majorTickMark val="out"/>
        <c:minorTickMark val="none"/>
        <c:tickLblPos val="nextTo"/>
        <c:crossAx val="112582016"/>
        <c:crosses val="autoZero"/>
        <c:auto val="1"/>
        <c:lblAlgn val="ctr"/>
        <c:lblOffset val="100"/>
        <c:noMultiLvlLbl val="0"/>
      </c:catAx>
      <c:valAx>
        <c:axId val="11258201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Objective ($)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12110976"/>
        <c:crosses val="autoZero"/>
        <c:crossBetween val="between"/>
        <c:dispUnits>
          <c:builtInUnit val="thousands"/>
          <c:dispUnitsLbl>
            <c:layout/>
          </c:dispUnitsLbl>
        </c:dispUnits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88CB2-5402-438C-BCB0-A8F226D6FBA1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486CD-D29A-4391-99B3-86E0A6F8EC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568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7091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4941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4941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5087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0454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06958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87924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3A89D6-D81C-42A9-8669-C27B22147495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03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598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05337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260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6801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2312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48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4711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3490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790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056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1181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F7B74-3234-421C-A60D-9AFB2D5D5689}" type="datetimeFigureOut">
              <a:rPr lang="en-NZ" smtClean="0"/>
              <a:t>22/11/2016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25343-2E69-44F5-A4C9-76C716FF432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6754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F49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47700" y="692696"/>
            <a:ext cx="7848600" cy="5688632"/>
          </a:xfrm>
        </p:spPr>
        <p:txBody>
          <a:bodyPr>
            <a:normAutofit/>
          </a:bodyPr>
          <a:lstStyle/>
          <a:p>
            <a:r>
              <a:rPr lang="en-NZ" sz="7200" dirty="0" smtClean="0">
                <a:solidFill>
                  <a:schemeClr val="bg1"/>
                </a:solidFill>
              </a:rPr>
              <a:t>POWDER</a:t>
            </a:r>
            <a:r>
              <a:rPr lang="en-NZ" sz="3600" dirty="0" smtClean="0">
                <a:solidFill>
                  <a:schemeClr val="bg1"/>
                </a:solidFill>
              </a:rPr>
              <a:t/>
            </a:r>
            <a:br>
              <a:rPr lang="en-NZ" sz="3600" dirty="0" smtClean="0">
                <a:solidFill>
                  <a:schemeClr val="bg1"/>
                </a:solidFill>
              </a:rPr>
            </a:br>
            <a:r>
              <a:rPr lang="en-NZ" sz="4000" cap="none" dirty="0" smtClean="0">
                <a:solidFill>
                  <a:schemeClr val="bg1"/>
                </a:solidFill>
              </a:rPr>
              <a:t/>
            </a:r>
            <a:br>
              <a:rPr lang="en-NZ" sz="4000" cap="none" dirty="0" smtClean="0">
                <a:solidFill>
                  <a:schemeClr val="bg1"/>
                </a:solidFill>
              </a:rPr>
            </a:br>
            <a:r>
              <a:rPr lang="en-NZ" sz="3200" b="1" dirty="0" smtClean="0">
                <a:solidFill>
                  <a:schemeClr val="bg1"/>
                </a:solidFill>
              </a:rPr>
              <a:t>Oscar </a:t>
            </a:r>
            <a:r>
              <a:rPr lang="en-NZ" sz="3200" b="1" dirty="0">
                <a:solidFill>
                  <a:schemeClr val="bg1"/>
                </a:solidFill>
              </a:rPr>
              <a:t>Dowson</a:t>
            </a:r>
            <a:br>
              <a:rPr lang="en-NZ" sz="3200" b="1" dirty="0">
                <a:solidFill>
                  <a:schemeClr val="bg1"/>
                </a:solidFill>
              </a:rPr>
            </a:br>
            <a:r>
              <a:rPr lang="en-NZ" dirty="0">
                <a:solidFill>
                  <a:schemeClr val="bg1"/>
                </a:solidFill>
              </a:rPr>
              <a:t/>
            </a:r>
            <a:br>
              <a:rPr lang="en-NZ" dirty="0">
                <a:solidFill>
                  <a:schemeClr val="bg1"/>
                </a:solidFill>
              </a:rPr>
            </a:br>
            <a:r>
              <a:rPr lang="en-NZ" sz="2400" dirty="0">
                <a:solidFill>
                  <a:schemeClr val="bg1"/>
                </a:solidFill>
              </a:rPr>
              <a:t>Supervisors</a:t>
            </a:r>
            <a:br>
              <a:rPr lang="en-NZ" sz="2400" dirty="0">
                <a:solidFill>
                  <a:schemeClr val="bg1"/>
                </a:solidFill>
              </a:rPr>
            </a:br>
            <a:r>
              <a:rPr lang="en-NZ" sz="2400" dirty="0">
                <a:solidFill>
                  <a:schemeClr val="bg1"/>
                </a:solidFill>
              </a:rPr>
              <a:t>Andy </a:t>
            </a:r>
            <a:r>
              <a:rPr lang="en-NZ" sz="2400" dirty="0" err="1">
                <a:solidFill>
                  <a:schemeClr val="bg1"/>
                </a:solidFill>
              </a:rPr>
              <a:t>Philpott</a:t>
            </a:r>
            <a:r>
              <a:rPr lang="en-NZ" sz="2400" dirty="0">
                <a:solidFill>
                  <a:schemeClr val="bg1"/>
                </a:solidFill>
              </a:rPr>
              <a:t>, Andrew Mason, Anthony </a:t>
            </a:r>
            <a:r>
              <a:rPr lang="en-NZ" sz="2400" dirty="0" smtClean="0">
                <a:solidFill>
                  <a:schemeClr val="bg1"/>
                </a:solidFill>
              </a:rPr>
              <a:t>Downward</a:t>
            </a:r>
            <a:endParaRPr lang="en-NZ" sz="4000" cap="none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odow003\AppData\Local\Temp\wz4115\UOA Logos\UOA Logos\Horizontal\Reverse\UOA-HR-RG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14" y="116632"/>
            <a:ext cx="2565301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8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Price is Volatile</a:t>
            </a:r>
            <a:endParaRPr lang="en-NZ" b="1" dirty="0">
              <a:solidFill>
                <a:srgbClr val="1F497D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" y="1947491"/>
            <a:ext cx="8931386" cy="29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9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" y="1947491"/>
            <a:ext cx="8931386" cy="29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0" y="0"/>
            <a:ext cx="6848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77215" y="3901042"/>
            <a:ext cx="13452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00" dirty="0"/>
              <a:t>keithwoodford.wordpress.com</a:t>
            </a:r>
          </a:p>
        </p:txBody>
      </p:sp>
    </p:spTree>
    <p:extLst>
      <p:ext uri="{BB962C8B-B14F-4D97-AF65-F5344CB8AC3E}">
        <p14:creationId xmlns:p14="http://schemas.microsoft.com/office/powerpoint/2010/main" val="88411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" y="1947491"/>
            <a:ext cx="8931386" cy="29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0" y="0"/>
            <a:ext cx="6848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11" y="2996952"/>
            <a:ext cx="8029089" cy="38610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87548" y="6673333"/>
            <a:ext cx="13452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00" dirty="0"/>
              <a:t>keithwoodford.wordpress.com</a:t>
            </a:r>
          </a:p>
        </p:txBody>
      </p:sp>
    </p:spTree>
    <p:extLst>
      <p:ext uri="{BB962C8B-B14F-4D97-AF65-F5344CB8AC3E}">
        <p14:creationId xmlns:p14="http://schemas.microsoft.com/office/powerpoint/2010/main" val="7860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" y="1947491"/>
            <a:ext cx="8931386" cy="29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0" y="0"/>
            <a:ext cx="6848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11" y="2996952"/>
            <a:ext cx="8029089" cy="38610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3168" r="3774" b="4652"/>
          <a:stretch/>
        </p:blipFill>
        <p:spPr bwMode="auto">
          <a:xfrm>
            <a:off x="4309318" y="7020"/>
            <a:ext cx="4824537" cy="46898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787548" y="6673333"/>
            <a:ext cx="13452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00" dirty="0"/>
              <a:t>keithwoodford.wordpress.com</a:t>
            </a:r>
          </a:p>
        </p:txBody>
      </p:sp>
    </p:spTree>
    <p:extLst>
      <p:ext uri="{BB962C8B-B14F-4D97-AF65-F5344CB8AC3E}">
        <p14:creationId xmlns:p14="http://schemas.microsoft.com/office/powerpoint/2010/main" val="36255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7" y="1947491"/>
            <a:ext cx="8931386" cy="296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20" y="0"/>
            <a:ext cx="6848475" cy="4067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11" y="2996952"/>
            <a:ext cx="8029089" cy="38610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" t="3168" r="3774" b="4652"/>
          <a:stretch/>
        </p:blipFill>
        <p:spPr bwMode="auto">
          <a:xfrm>
            <a:off x="4309318" y="7020"/>
            <a:ext cx="4824537" cy="46898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" t="3955" r="4481" b="9263"/>
          <a:stretch/>
        </p:blipFill>
        <p:spPr bwMode="auto">
          <a:xfrm>
            <a:off x="-26020" y="2114016"/>
            <a:ext cx="6228184" cy="47551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787548" y="6673333"/>
            <a:ext cx="13452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00" dirty="0"/>
              <a:t>keithwoodford.wordpress.com</a:t>
            </a:r>
          </a:p>
        </p:txBody>
      </p:sp>
    </p:spTree>
    <p:extLst>
      <p:ext uri="{BB962C8B-B14F-4D97-AF65-F5344CB8AC3E}">
        <p14:creationId xmlns:p14="http://schemas.microsoft.com/office/powerpoint/2010/main" val="48047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NZ" b="1" dirty="0" smtClean="0">
                <a:solidFill>
                  <a:srgbClr val="1F497D"/>
                </a:solidFill>
              </a:rPr>
              <a:t>Stochastic Dual Dynamic Programming to the rescue!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2439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Water, Drop, Rain, Tear, White, Outline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01" y="2889000"/>
            <a:ext cx="76799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076056" y="3266644"/>
            <a:ext cx="2049530" cy="369332"/>
            <a:chOff x="2123728" y="399496"/>
            <a:chExt cx="2049530" cy="369332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123728" y="399496"/>
              <a:ext cx="168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Transpiration</a:t>
              </a:r>
              <a:endParaRPr lang="en-NZ" dirty="0"/>
            </a:p>
          </p:txBody>
        </p:sp>
      </p:grpSp>
      <p:grpSp>
        <p:nvGrpSpPr>
          <p:cNvPr id="33" name="Group 32"/>
          <p:cNvGrpSpPr/>
          <p:nvPr/>
        </p:nvGrpSpPr>
        <p:grpSpPr>
          <a:xfrm rot="1365774">
            <a:off x="2167555" y="2456784"/>
            <a:ext cx="2049530" cy="369332"/>
            <a:chOff x="2123728" y="399496"/>
            <a:chExt cx="2049530" cy="36933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123728" y="399496"/>
              <a:ext cx="1658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Rainfall</a:t>
              </a:r>
              <a:endParaRPr lang="en-NZ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2662005">
            <a:off x="585370" y="3372833"/>
            <a:ext cx="2049530" cy="369332"/>
            <a:chOff x="2123728" y="399496"/>
            <a:chExt cx="2049530" cy="369332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123728" y="399496"/>
              <a:ext cx="1658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Sunlight</a:t>
              </a:r>
              <a:endParaRPr lang="en-NZ" dirty="0"/>
            </a:p>
          </p:txBody>
        </p:sp>
      </p:grpSp>
      <p:grpSp>
        <p:nvGrpSpPr>
          <p:cNvPr id="39" name="Group 38"/>
          <p:cNvGrpSpPr/>
          <p:nvPr/>
        </p:nvGrpSpPr>
        <p:grpSpPr>
          <a:xfrm rot="18989588">
            <a:off x="342165" y="4853178"/>
            <a:ext cx="2049530" cy="369332"/>
            <a:chOff x="2123728" y="399496"/>
            <a:chExt cx="2049530" cy="369332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123728" y="399496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Temperature</a:t>
              </a:r>
              <a:endParaRPr lang="en-NZ" dirty="0"/>
            </a:p>
          </p:txBody>
        </p:sp>
      </p:grpSp>
      <p:grpSp>
        <p:nvGrpSpPr>
          <p:cNvPr id="48" name="Group 47"/>
          <p:cNvGrpSpPr/>
          <p:nvPr/>
        </p:nvGrpSpPr>
        <p:grpSpPr>
          <a:xfrm rot="5400000" flipH="1">
            <a:off x="3664772" y="1420398"/>
            <a:ext cx="2207711" cy="369332"/>
            <a:chOff x="2123728" y="399496"/>
            <a:chExt cx="2049530" cy="369332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123728" y="399496"/>
              <a:ext cx="1773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Evaporation</a:t>
              </a:r>
              <a:endParaRPr lang="en-NZ" dirty="0"/>
            </a:p>
          </p:txBody>
        </p:sp>
      </p:grpSp>
      <p:grpSp>
        <p:nvGrpSpPr>
          <p:cNvPr id="51" name="Group 50"/>
          <p:cNvGrpSpPr/>
          <p:nvPr/>
        </p:nvGrpSpPr>
        <p:grpSpPr>
          <a:xfrm rot="5400000">
            <a:off x="3729194" y="4933338"/>
            <a:ext cx="2049530" cy="369332"/>
            <a:chOff x="2123728" y="399496"/>
            <a:chExt cx="2049530" cy="369332"/>
          </a:xfrm>
        </p:grpSpPr>
        <p:cxnSp>
          <p:nvCxnSpPr>
            <p:cNvPr id="52" name="Straight Arrow Connector 51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123728" y="399496"/>
              <a:ext cx="17296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Drainage</a:t>
              </a:r>
              <a:endParaRPr lang="en-NZ" dirty="0"/>
            </a:p>
          </p:txBody>
        </p:sp>
      </p:grpSp>
      <p:grpSp>
        <p:nvGrpSpPr>
          <p:cNvPr id="73" name="Group 72"/>
          <p:cNvGrpSpPr/>
          <p:nvPr/>
        </p:nvGrpSpPr>
        <p:grpSpPr>
          <a:xfrm rot="20321027">
            <a:off x="2151340" y="3711755"/>
            <a:ext cx="2049530" cy="646331"/>
            <a:chOff x="2123728" y="399496"/>
            <a:chExt cx="2049530" cy="646331"/>
          </a:xfrm>
        </p:grpSpPr>
        <p:cxnSp>
          <p:nvCxnSpPr>
            <p:cNvPr id="74" name="Straight Arrow Connector 7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123728" y="399496"/>
              <a:ext cx="1658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Evaporation</a:t>
              </a:r>
            </a:p>
            <a:p>
              <a:pPr algn="ctr"/>
              <a:r>
                <a:rPr lang="en-NZ" dirty="0" smtClean="0"/>
                <a:t>potential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4216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 descr="Vector graphics of grass background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19" y="2889000"/>
            <a:ext cx="163636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t="11685" r="39383" b="10830"/>
          <a:stretch/>
        </p:blipFill>
        <p:spPr bwMode="auto">
          <a:xfrm>
            <a:off x="323528" y="2899501"/>
            <a:ext cx="1210657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>
            <a:off x="5518502" y="3506923"/>
            <a:ext cx="2898679" cy="369332"/>
            <a:chOff x="2123728" y="399496"/>
            <a:chExt cx="2049530" cy="369332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31" name="Group 30"/>
          <p:cNvGrpSpPr/>
          <p:nvPr/>
        </p:nvGrpSpPr>
        <p:grpSpPr>
          <a:xfrm rot="19443905">
            <a:off x="5070957" y="2530628"/>
            <a:ext cx="2891474" cy="369332"/>
            <a:chOff x="2123728" y="399496"/>
            <a:chExt cx="2049530" cy="369332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123728" y="399496"/>
              <a:ext cx="1812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Harvest</a:t>
              </a:r>
              <a:endParaRPr lang="en-NZ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058077" y="2004593"/>
            <a:ext cx="1027845" cy="1530809"/>
            <a:chOff x="5707006" y="1909155"/>
            <a:chExt cx="1027845" cy="1530809"/>
          </a:xfrm>
        </p:grpSpPr>
        <p:cxnSp>
          <p:nvCxnSpPr>
            <p:cNvPr id="43" name="Elbow Connector 42"/>
            <p:cNvCxnSpPr/>
            <p:nvPr/>
          </p:nvCxnSpPr>
          <p:spPr>
            <a:xfrm rot="5400000" flipV="1">
              <a:off x="5757242" y="2733592"/>
              <a:ext cx="873061" cy="539683"/>
            </a:xfrm>
            <a:prstGeom prst="bentConnector3">
              <a:avLst>
                <a:gd name="adj1" fmla="val -35533"/>
              </a:avLst>
            </a:prstGeom>
            <a:ln w="50800"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707006" y="1909155"/>
              <a:ext cx="1027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Growth</a:t>
              </a:r>
              <a:endParaRPr lang="en-NZ" dirty="0"/>
            </a:p>
          </p:txBody>
        </p:sp>
      </p:grpSp>
      <p:grpSp>
        <p:nvGrpSpPr>
          <p:cNvPr id="45" name="Group 44"/>
          <p:cNvGrpSpPr/>
          <p:nvPr/>
        </p:nvGrpSpPr>
        <p:grpSpPr>
          <a:xfrm rot="2382042">
            <a:off x="1820673" y="2229461"/>
            <a:ext cx="2049530" cy="369332"/>
            <a:chOff x="2123728" y="399496"/>
            <a:chExt cx="2049530" cy="369332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Fertiliser</a:t>
              </a:r>
              <a:endParaRPr lang="en-NZ" dirty="0"/>
            </a:p>
          </p:txBody>
        </p:sp>
      </p:grpSp>
      <p:grpSp>
        <p:nvGrpSpPr>
          <p:cNvPr id="54" name="Group 53"/>
          <p:cNvGrpSpPr/>
          <p:nvPr/>
        </p:nvGrpSpPr>
        <p:grpSpPr>
          <a:xfrm rot="5400000">
            <a:off x="3693910" y="4770496"/>
            <a:ext cx="1756180" cy="369332"/>
            <a:chOff x="2123728" y="399496"/>
            <a:chExt cx="2049530" cy="369332"/>
          </a:xfrm>
        </p:grpSpPr>
        <p:cxnSp>
          <p:nvCxnSpPr>
            <p:cNvPr id="55" name="Straight Arrow Connector 54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Nitrogen</a:t>
              </a:r>
              <a:endParaRPr lang="en-NZ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691680" y="3404031"/>
            <a:ext cx="2028597" cy="369332"/>
            <a:chOff x="2123728" y="399496"/>
            <a:chExt cx="2049530" cy="369332"/>
          </a:xfrm>
        </p:grpSpPr>
        <p:cxnSp>
          <p:nvCxnSpPr>
            <p:cNvPr id="58" name="Straight Arrow Connector 57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2123728" y="399496"/>
              <a:ext cx="1683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 smtClean="0"/>
                <a:t>Transpiration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3672121069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s://pixabay.com/static/uploads/photo/2014/04/02/16/16/haycock-306744_960_72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500" y="2889000"/>
            <a:ext cx="1413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3" t="23599" r="7500" b="22750"/>
          <a:stretch/>
        </p:blipFill>
        <p:spPr bwMode="auto">
          <a:xfrm>
            <a:off x="247454" y="5013176"/>
            <a:ext cx="3325948" cy="172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/>
          <p:cNvGrpSpPr/>
          <p:nvPr/>
        </p:nvGrpSpPr>
        <p:grpSpPr>
          <a:xfrm rot="18832824">
            <a:off x="2354305" y="4534537"/>
            <a:ext cx="2304478" cy="467580"/>
            <a:chOff x="2124358" y="409813"/>
            <a:chExt cx="2048900" cy="369332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150505" y="409813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/>
                <a:t>H</a:t>
              </a:r>
              <a:r>
                <a:rPr lang="en-NZ" dirty="0" smtClean="0"/>
                <a:t>arvest</a:t>
              </a:r>
              <a:endParaRPr lang="en-NZ" dirty="0"/>
            </a:p>
          </p:txBody>
        </p:sp>
      </p:grpSp>
      <p:grpSp>
        <p:nvGrpSpPr>
          <p:cNvPr id="33" name="Group 32"/>
          <p:cNvGrpSpPr/>
          <p:nvPr/>
        </p:nvGrpSpPr>
        <p:grpSpPr>
          <a:xfrm rot="2018049">
            <a:off x="2015069" y="2155552"/>
            <a:ext cx="2290356" cy="365208"/>
            <a:chOff x="2124358" y="399496"/>
            <a:chExt cx="2048900" cy="369332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208958" y="399496"/>
              <a:ext cx="1564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Buy</a:t>
              </a:r>
              <a:endParaRPr lang="en-NZ" dirty="0"/>
            </a:p>
          </p:txBody>
        </p:sp>
      </p:grpSp>
      <p:grpSp>
        <p:nvGrpSpPr>
          <p:cNvPr id="36" name="Group 35"/>
          <p:cNvGrpSpPr/>
          <p:nvPr/>
        </p:nvGrpSpPr>
        <p:grpSpPr>
          <a:xfrm rot="5400000">
            <a:off x="3972842" y="4686345"/>
            <a:ext cx="1579316" cy="381000"/>
            <a:chOff x="2123728" y="399496"/>
            <a:chExt cx="2049530" cy="369332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123728" y="399496"/>
              <a:ext cx="1812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3816472815"/>
      </p:ext>
    </p:extLst>
  </p:cSld>
  <p:clrMapOvr>
    <a:masterClrMapping/>
  </p:clrMapOvr>
  <p:transition spd="slow"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ow Silhouette Clipar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857174"/>
            <a:ext cx="129726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ow Silhouette Clipar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929182"/>
            <a:ext cx="129726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1" t="23193" r="16508" b="30019"/>
          <a:stretch/>
        </p:blipFill>
        <p:spPr bwMode="auto">
          <a:xfrm>
            <a:off x="287294" y="404663"/>
            <a:ext cx="4390359" cy="259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 rot="5400000">
            <a:off x="3622649" y="2038308"/>
            <a:ext cx="1691971" cy="369332"/>
            <a:chOff x="2123728" y="399496"/>
            <a:chExt cx="2049530" cy="36933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6059054" y="5085184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2748335">
            <a:off x="3367015" y="2317054"/>
            <a:ext cx="1223217" cy="369332"/>
            <a:chOff x="2123728" y="399496"/>
            <a:chExt cx="2049530" cy="369332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962710" y="5157192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 rot="2700000">
            <a:off x="4256385" y="3252695"/>
            <a:ext cx="1080000" cy="369332"/>
            <a:chOff x="2123728" y="399496"/>
            <a:chExt cx="2049530" cy="369332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19" name="Group 18"/>
          <p:cNvGrpSpPr/>
          <p:nvPr/>
        </p:nvGrpSpPr>
        <p:grpSpPr>
          <a:xfrm rot="-2700000" flipH="1">
            <a:off x="3241554" y="3229637"/>
            <a:ext cx="1080000" cy="369332"/>
            <a:chOff x="2123728" y="399496"/>
            <a:chExt cx="2049530" cy="36933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123728" y="399496"/>
              <a:ext cx="1690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Feed</a:t>
              </a:r>
              <a:endParaRPr lang="en-NZ" dirty="0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2314409" y="5210643"/>
            <a:ext cx="927270" cy="369332"/>
            <a:chOff x="2123728" y="399496"/>
            <a:chExt cx="2049530" cy="369332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123728" y="399496"/>
              <a:ext cx="643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Milk</a:t>
              </a:r>
              <a:endParaRPr lang="en-NZ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232245" y="5705380"/>
            <a:ext cx="72655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NZ" sz="6600" dirty="0" smtClean="0">
                <a:solidFill>
                  <a:schemeClr val="tx2"/>
                </a:solidFill>
              </a:rPr>
              <a:t>$</a:t>
            </a:r>
            <a:endParaRPr lang="en-NZ" sz="6600" dirty="0">
              <a:solidFill>
                <a:schemeClr val="tx2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568456" y="4005064"/>
            <a:ext cx="1579608" cy="369332"/>
            <a:chOff x="2123728" y="399496"/>
            <a:chExt cx="2049530" cy="369332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123728" y="399496"/>
              <a:ext cx="15340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NZ" dirty="0" smtClean="0"/>
                <a:t>Dry</a:t>
              </a:r>
              <a:endParaRPr lang="en-NZ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15616" y="5949280"/>
            <a:ext cx="1127717" cy="369332"/>
            <a:chOff x="2123728" y="399496"/>
            <a:chExt cx="2049530" cy="369332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2124358" y="764704"/>
              <a:ext cx="2048900" cy="0"/>
            </a:xfrm>
            <a:prstGeom prst="straightConnector1">
              <a:avLst/>
            </a:prstGeom>
            <a:ln w="50800" cmpd="sng">
              <a:prstDash val="soli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123728" y="399496"/>
              <a:ext cx="1836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FGMP</a:t>
              </a:r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1423387457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ncerned-about-palm-oil-Boycotting-won-t-change-a-th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0357"/>
            <a:ext cx="9252520" cy="692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654552"/>
            <a:ext cx="26276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900" dirty="0">
                <a:solidFill>
                  <a:schemeClr val="bg1"/>
                </a:solidFill>
              </a:rPr>
              <a:t>https://mylankaproperty.com/oil-palm-plantations/</a:t>
            </a:r>
          </a:p>
        </p:txBody>
      </p:sp>
    </p:spTree>
    <p:extLst>
      <p:ext uri="{BB962C8B-B14F-4D97-AF65-F5344CB8AC3E}">
        <p14:creationId xmlns:p14="http://schemas.microsoft.com/office/powerpoint/2010/main" val="6134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820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sz="2800" b="1" dirty="0" smtClean="0">
                <a:solidFill>
                  <a:schemeClr val="accent2"/>
                </a:solidFill>
              </a:rPr>
              <a:t>NIWA</a:t>
            </a:r>
            <a:endParaRPr lang="en-NZ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23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sz="2800" b="1" dirty="0" smtClean="0">
                <a:solidFill>
                  <a:schemeClr val="accent2"/>
                </a:solidFill>
              </a:rPr>
              <a:t>NIWA</a:t>
            </a:r>
            <a:endParaRPr lang="en-NZ" b="1" dirty="0">
              <a:solidFill>
                <a:schemeClr val="accent2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051720" y="1988840"/>
            <a:ext cx="3240360" cy="2376264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sz="2800" b="1" dirty="0" err="1" smtClean="0">
                <a:solidFill>
                  <a:schemeClr val="accent2"/>
                </a:solidFill>
              </a:rPr>
              <a:t>Moir</a:t>
            </a:r>
            <a:r>
              <a:rPr lang="en-NZ" sz="2800" b="1" dirty="0" smtClean="0">
                <a:solidFill>
                  <a:schemeClr val="accent2"/>
                </a:solidFill>
              </a:rPr>
              <a:t> et al.</a:t>
            </a:r>
            <a:endParaRPr lang="en-NZ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96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716016" y="5373216"/>
            <a:ext cx="1671811" cy="601402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Z" sz="2800" b="1" dirty="0" smtClean="0">
                <a:solidFill>
                  <a:schemeClr val="accent2"/>
                </a:solidFill>
              </a:rPr>
              <a:t>GDT</a:t>
            </a:r>
            <a:endParaRPr lang="en-NZ" b="1" dirty="0">
              <a:solidFill>
                <a:schemeClr val="accent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sz="2800" b="1" dirty="0" smtClean="0">
                <a:solidFill>
                  <a:schemeClr val="accent2"/>
                </a:solidFill>
              </a:rPr>
              <a:t>NIWA</a:t>
            </a:r>
            <a:endParaRPr lang="en-NZ" b="1" dirty="0">
              <a:solidFill>
                <a:schemeClr val="accent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51720" y="1988840"/>
            <a:ext cx="3240360" cy="2376264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sz="2800" b="1" dirty="0" err="1" smtClean="0">
                <a:solidFill>
                  <a:schemeClr val="accent2"/>
                </a:solidFill>
              </a:rPr>
              <a:t>Moir</a:t>
            </a:r>
            <a:r>
              <a:rPr lang="en-NZ" sz="2800" b="1" dirty="0" smtClean="0">
                <a:solidFill>
                  <a:schemeClr val="accent2"/>
                </a:solidFill>
              </a:rPr>
              <a:t> et al.</a:t>
            </a:r>
            <a:endParaRPr lang="en-NZ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271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13324" r="3016" b="11004"/>
          <a:stretch/>
        </p:blipFill>
        <p:spPr bwMode="auto">
          <a:xfrm>
            <a:off x="52238" y="800708"/>
            <a:ext cx="9039525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2" t="64872" r="11304" b="31289"/>
          <a:stretch/>
        </p:blipFill>
        <p:spPr bwMode="auto">
          <a:xfrm>
            <a:off x="5940152" y="5574198"/>
            <a:ext cx="4476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2120" y="5445224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 smtClean="0"/>
              <a:t>FGMP</a:t>
            </a:r>
            <a:endParaRPr lang="en-NZ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671170" y="5707548"/>
            <a:ext cx="614271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716016" y="5373216"/>
            <a:ext cx="1671811" cy="601402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Z" sz="2800" b="1" dirty="0" smtClean="0">
                <a:solidFill>
                  <a:schemeClr val="accent2"/>
                </a:solidFill>
              </a:rPr>
              <a:t>GDT</a:t>
            </a:r>
            <a:endParaRPr lang="en-NZ" b="1" dirty="0">
              <a:solidFill>
                <a:schemeClr val="accent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69571" y="2607816"/>
            <a:ext cx="2722192" cy="2808312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sz="2800" b="1" dirty="0" err="1" smtClean="0">
                <a:solidFill>
                  <a:schemeClr val="accent2"/>
                </a:solidFill>
              </a:rPr>
              <a:t>DairyNZ</a:t>
            </a:r>
            <a:endParaRPr lang="en-NZ" b="1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38" y="2348880"/>
            <a:ext cx="1855466" cy="2808312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sz="2800" b="1" dirty="0" smtClean="0">
                <a:solidFill>
                  <a:schemeClr val="accent2"/>
                </a:solidFill>
              </a:rPr>
              <a:t>NIWA</a:t>
            </a:r>
            <a:endParaRPr lang="en-NZ" b="1" dirty="0">
              <a:solidFill>
                <a:schemeClr val="accent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51720" y="1988840"/>
            <a:ext cx="3240360" cy="2376264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NZ" sz="2800" b="1" dirty="0" err="1" smtClean="0">
                <a:solidFill>
                  <a:schemeClr val="accent2"/>
                </a:solidFill>
              </a:rPr>
              <a:t>Moir</a:t>
            </a:r>
            <a:r>
              <a:rPr lang="en-NZ" sz="2800" b="1" dirty="0" smtClean="0">
                <a:solidFill>
                  <a:schemeClr val="accent2"/>
                </a:solidFill>
              </a:rPr>
              <a:t> et al.</a:t>
            </a:r>
            <a:endParaRPr lang="en-NZ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4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Evaporation Potential</a:t>
            </a:r>
            <a:endParaRPr lang="en-NZ" b="1" dirty="0">
              <a:solidFill>
                <a:srgbClr val="1F497D"/>
              </a:solidFill>
            </a:endParaRPr>
          </a:p>
        </p:txBody>
      </p:sp>
      <p:pic>
        <p:nvPicPr>
          <p:cNvPr id="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5397"/>
            <a:ext cx="8229600" cy="423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64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Rainfall</a:t>
            </a:r>
            <a:endParaRPr lang="en-NZ" b="1" dirty="0">
              <a:solidFill>
                <a:srgbClr val="1F497D"/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99264"/>
            <a:ext cx="8229600" cy="412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33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Milk Price</a:t>
            </a:r>
            <a:endParaRPr lang="en-NZ" b="1" dirty="0">
              <a:solidFill>
                <a:srgbClr val="1F497D"/>
              </a:solidFill>
            </a:endParaRPr>
          </a:p>
        </p:txBody>
      </p:sp>
      <p:pic>
        <p:nvPicPr>
          <p:cNvPr id="10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7" y="1772816"/>
            <a:ext cx="8179426" cy="41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27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Dry off Decisions</a:t>
            </a:r>
            <a:endParaRPr lang="en-NZ" b="1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Z" dirty="0" smtClean="0"/>
              <a:t>Risk Neutral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Z" dirty="0" smtClean="0"/>
              <a:t>Risk Averse</a:t>
            </a:r>
            <a:endParaRPr lang="en-NZ" dirty="0"/>
          </a:p>
        </p:txBody>
      </p:sp>
      <p:pic>
        <p:nvPicPr>
          <p:cNvPr id="23556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33201"/>
            <a:ext cx="4041775" cy="203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1101"/>
            <a:ext cx="4040188" cy="2058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758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Pasture Management</a:t>
            </a:r>
            <a:endParaRPr lang="en-NZ" b="1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Z" dirty="0" smtClean="0"/>
              <a:t>Risk Neutral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Z" dirty="0" smtClean="0"/>
              <a:t>Risk Averse</a:t>
            </a:r>
            <a:endParaRPr lang="en-NZ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21154"/>
            <a:ext cx="4040188" cy="205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20590"/>
            <a:ext cx="4041775" cy="2059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444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ws feed on palm kernel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8"/>
          <a:stretch/>
        </p:blipFill>
        <p:spPr bwMode="auto">
          <a:xfrm>
            <a:off x="-736597" y="3820"/>
            <a:ext cx="9880597" cy="687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36512" y="6669360"/>
            <a:ext cx="5158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900" dirty="0">
                <a:solidFill>
                  <a:schemeClr val="bg1">
                    <a:lumMod val="65000"/>
                  </a:schemeClr>
                </a:solidFill>
              </a:rPr>
              <a:t>http://www.stuff.co.nz/business/farming/agribusiness/9255467/New-regime-awaits-palm-kernel-imports</a:t>
            </a:r>
          </a:p>
        </p:txBody>
      </p:sp>
    </p:spTree>
    <p:extLst>
      <p:ext uri="{BB962C8B-B14F-4D97-AF65-F5344CB8AC3E}">
        <p14:creationId xmlns:p14="http://schemas.microsoft.com/office/powerpoint/2010/main" val="340655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Supplementation</a:t>
            </a:r>
            <a:endParaRPr lang="en-NZ" b="1" dirty="0">
              <a:solidFill>
                <a:srgbClr val="1F49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NZ" dirty="0" smtClean="0"/>
              <a:t>Risk Neutral</a:t>
            </a:r>
            <a:endParaRPr lang="en-N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NZ" dirty="0" smtClean="0"/>
              <a:t>Risk Averse</a:t>
            </a:r>
            <a:endParaRPr lang="en-NZ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30800"/>
            <a:ext cx="4040188" cy="203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3127566"/>
            <a:ext cx="4041775" cy="204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49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72107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2"/>
          <p:cNvSpPr/>
          <p:nvPr/>
        </p:nvSpPr>
        <p:spPr>
          <a:xfrm>
            <a:off x="3491880" y="4437112"/>
            <a:ext cx="1584176" cy="100811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Z" dirty="0" smtClean="0">
                <a:solidFill>
                  <a:schemeClr val="accent2"/>
                </a:solidFill>
              </a:rPr>
              <a:t> Buying expensive</a:t>
            </a:r>
          </a:p>
          <a:p>
            <a:pPr algn="r"/>
            <a:r>
              <a:rPr lang="en-NZ" dirty="0" smtClean="0">
                <a:solidFill>
                  <a:schemeClr val="accent2"/>
                </a:solidFill>
              </a:rPr>
              <a:t>feed</a:t>
            </a:r>
            <a:endParaRPr lang="en-NZ" dirty="0">
              <a:solidFill>
                <a:schemeClr val="accent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32240" y="1844824"/>
            <a:ext cx="1584176" cy="1008112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NZ" dirty="0" smtClean="0">
                <a:solidFill>
                  <a:schemeClr val="accent2"/>
                </a:solidFill>
              </a:rPr>
              <a:t> Drying off cows early</a:t>
            </a:r>
            <a:endParaRPr lang="en-NZ" dirty="0">
              <a:solidFill>
                <a:schemeClr val="accent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 smtClean="0">
                <a:solidFill>
                  <a:srgbClr val="1F497D"/>
                </a:solidFill>
              </a:rPr>
              <a:t>Objective</a:t>
            </a:r>
            <a:endParaRPr lang="en-NZ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0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8" name="Picture 10" descr="C:\Users\odow003\Downloads\pexels-photo-66400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491" y="-29843"/>
            <a:ext cx="10404983" cy="69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11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>
                <a:solidFill>
                  <a:srgbClr val="1F497D"/>
                </a:solidFill>
              </a:rPr>
              <a:t>Help! An electricity related market design problem</a:t>
            </a:r>
            <a:endParaRPr lang="en-NZ" dirty="0">
              <a:solidFill>
                <a:srgbClr val="1F497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3928" y="1600200"/>
            <a:ext cx="4762872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NZ" sz="2000" dirty="0" smtClean="0">
                <a:solidFill>
                  <a:schemeClr val="accent2"/>
                </a:solidFill>
              </a:rPr>
              <a:t>Producers</a:t>
            </a:r>
          </a:p>
          <a:p>
            <a:r>
              <a:rPr lang="en-NZ" sz="1800" dirty="0" smtClean="0"/>
              <a:t>Creates a random quantity of milk over time</a:t>
            </a:r>
          </a:p>
          <a:p>
            <a:r>
              <a:rPr lang="en-NZ" sz="1800" dirty="0" smtClean="0"/>
              <a:t>Perishable product so all milk must be sold</a:t>
            </a:r>
          </a:p>
          <a:p>
            <a:r>
              <a:rPr lang="en-NZ" sz="1800" dirty="0" smtClean="0"/>
              <a:t>Can store some as inventory</a:t>
            </a:r>
          </a:p>
          <a:p>
            <a:r>
              <a:rPr lang="en-NZ" sz="1800" dirty="0" smtClean="0"/>
              <a:t>Can change product mix</a:t>
            </a:r>
          </a:p>
          <a:p>
            <a:pPr marL="0" indent="0">
              <a:buNone/>
            </a:pPr>
            <a:r>
              <a:rPr lang="en-NZ" sz="2000" dirty="0" smtClean="0">
                <a:solidFill>
                  <a:schemeClr val="accent3"/>
                </a:solidFill>
              </a:rPr>
              <a:t>Buyers</a:t>
            </a:r>
          </a:p>
          <a:p>
            <a:r>
              <a:rPr lang="en-NZ" sz="1800" dirty="0" smtClean="0"/>
              <a:t>Have demand for different products</a:t>
            </a:r>
          </a:p>
          <a:p>
            <a:r>
              <a:rPr lang="en-NZ" sz="1800" dirty="0" smtClean="0"/>
              <a:t>Want flexibility in contracting decisions</a:t>
            </a:r>
          </a:p>
          <a:p>
            <a:r>
              <a:rPr lang="en-NZ" sz="1800" dirty="0" smtClean="0"/>
              <a:t>Can shift demand between time periods</a:t>
            </a:r>
          </a:p>
          <a:p>
            <a:endParaRPr lang="en-NZ" sz="1800" dirty="0"/>
          </a:p>
          <a:p>
            <a:pPr marL="0" indent="0">
              <a:buNone/>
            </a:pPr>
            <a:r>
              <a:rPr lang="en-NZ" sz="2000" dirty="0" smtClean="0"/>
              <a:t>What is the “fair market price” for the milk?</a:t>
            </a:r>
            <a:endParaRPr lang="en-NZ" sz="2000" dirty="0"/>
          </a:p>
        </p:txBody>
      </p:sp>
      <p:sp>
        <p:nvSpPr>
          <p:cNvPr id="4" name="Rectangle 3"/>
          <p:cNvSpPr/>
          <p:nvPr/>
        </p:nvSpPr>
        <p:spPr>
          <a:xfrm>
            <a:off x="395536" y="2168860"/>
            <a:ext cx="1616907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Producer</a:t>
            </a:r>
            <a:endParaRPr lang="en-NZ" dirty="0"/>
          </a:p>
        </p:txBody>
      </p:sp>
      <p:sp>
        <p:nvSpPr>
          <p:cNvPr id="6" name="Oval 5"/>
          <p:cNvSpPr/>
          <p:nvPr/>
        </p:nvSpPr>
        <p:spPr>
          <a:xfrm>
            <a:off x="2536374" y="2243944"/>
            <a:ext cx="1217984" cy="12179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Large</a:t>
            </a:r>
          </a:p>
          <a:p>
            <a:pPr algn="ctr"/>
            <a:r>
              <a:rPr lang="en-NZ" dirty="0" smtClean="0"/>
              <a:t>Buyer</a:t>
            </a:r>
            <a:endParaRPr lang="en-NZ" dirty="0"/>
          </a:p>
        </p:txBody>
      </p:sp>
      <p:sp>
        <p:nvSpPr>
          <p:cNvPr id="27" name="Oval 26"/>
          <p:cNvSpPr/>
          <p:nvPr/>
        </p:nvSpPr>
        <p:spPr>
          <a:xfrm>
            <a:off x="594998" y="4221088"/>
            <a:ext cx="1217984" cy="12179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Small</a:t>
            </a:r>
            <a:br>
              <a:rPr lang="en-NZ" dirty="0" smtClean="0"/>
            </a:br>
            <a:r>
              <a:rPr lang="en-NZ" dirty="0" smtClean="0"/>
              <a:t>Buyer</a:t>
            </a:r>
            <a:endParaRPr lang="en-NZ" dirty="0"/>
          </a:p>
        </p:txBody>
      </p:sp>
      <p:cxnSp>
        <p:nvCxnSpPr>
          <p:cNvPr id="29" name="Straight Arrow Connector 28"/>
          <p:cNvCxnSpPr>
            <a:stCxn id="4" idx="3"/>
            <a:endCxn id="6" idx="2"/>
          </p:cNvCxnSpPr>
          <p:nvPr/>
        </p:nvCxnSpPr>
        <p:spPr>
          <a:xfrm>
            <a:off x="2012443" y="2852936"/>
            <a:ext cx="523931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4" idx="2"/>
            <a:endCxn id="27" idx="0"/>
          </p:cNvCxnSpPr>
          <p:nvPr/>
        </p:nvCxnSpPr>
        <p:spPr>
          <a:xfrm>
            <a:off x="1203990" y="3537012"/>
            <a:ext cx="0" cy="684076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6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539316" y="-171400"/>
            <a:ext cx="10222632" cy="7048738"/>
            <a:chOff x="-1078632" y="11420"/>
            <a:chExt cx="10222632" cy="6853922"/>
          </a:xfrm>
        </p:grpSpPr>
        <p:pic>
          <p:nvPicPr>
            <p:cNvPr id="3" name="Picture 2" descr="https://lh3.googleusercontent.com/ZL8_Ci7kdEvvTBCQmmAS0gAZMnfOcLBMtxoHHsn-Z-rlos_UqUCOHzKeeRi06GbJTJSZAhcExfRiSOwH9pH4ECMNphBNe5PycDp2vS2Qf35dA4jNFbPARQs0XHzTrT9H3_VoXSMN5UCEGbd19BqGPZmrZbysKWy0cMKVFIwlCDxbSsTC0t7X90m72g91rGKF6T5idka0HoZPrNSUl5SjrxZ6oAWTGZ6D0HwAksbT7v7bFZ5F0OO5wSPywY9sHwWBc2Krf2VWGTx1IMZzTZnL8TxtZHh3f75Zuul-3dLtSkAsJqBBHxZxmDtlFVkVRevcR-0oiLMmtwlbpi63ky6TK0vKKOqkFXAxH44hStzwxH4LkYNtLDtgfhXkLk4HFWsY0zV483s5az9mGwOvZUTA1WID6a5RcAuXpRNd4HMf94RYNsRjjB74OqsSORdiBrjqeJAo2Qs0nP_mPGNUNp2wF90BaAK6hPrrOqB8pzaD9dYXuWrU5idmFPIJhzK1a0iKkmTKBWP_tIzo2HtKaqnEYSzZpIJpKZpWPaNnQaXPa3J5AaB7VWBCXzCp0wUG3Lany0xnKVdm_8TwozBrf9Od7tK4x6LdW7wQDdMvGUJrqCoBaV8=w725-h979-n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8317" y="11420"/>
              <a:ext cx="5075683" cy="6853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https://lh3.googleusercontent.com/Q785DLVH54Fx0YIik4FA2sxac8_pY7uuoAoPpzWjqzRpBzF7BXCAi4JDfLQgTqtzP8Y-7a7Hxns6ZfJgXT08DbEl5L6NtYvZ6ApQHIKrv6YUNadzIRIfH7PIJVWegMU_Lb7XPc-5Q-BdrH2pJrlcE3QlP3SO4foGq3FAQK4a-bj8h-YO0dJc8_2zBbkZGd9_dvemsOarDFcU57cZHS7Q377fzGb4_M455MxVnZKLj3AulUlE7EjlTamhG3DGdZ7SZJ9sMlZYgDRaWpPjP8JVpZyAgu3sK6yIRCmL1C8PIdCSLIiJtxYa55m8FIlcHDTVRFlUnRuscOiMzgSdT5NYLINNQkmx7m06E3kKUkUGyN5SleHuSQfxeBJBGYCpMPMLPf2ga7s__YnlZVbkHW7j6b1Pr-I1Ojy_Vn-JzPdX2v01aAQe8Q0wCUl-ZolMVx2Wt_KvcfD6iDy0tZ2GMYK0Gb5962joPdoSB5kO1wCJY7TLLmLNm2Hqhd99GYZdfoq3WrzWfMUkIM5uW3ZyrDQoDO0A1KZKGFDuvolCnasCIvqovHDsLoxHNHE0CtSWmiGBny7AzZ4ZvFALpngiic7BEoTWR8-njOP6klWXctSFP1mMFXQ=w725-h979-n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78632" y="12173"/>
              <a:ext cx="5074568" cy="6852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80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orangut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811976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70420" y="6674132"/>
            <a:ext cx="52774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800" dirty="0">
                <a:solidFill>
                  <a:schemeClr val="bg1"/>
                </a:solidFill>
              </a:rPr>
              <a:t>http://www.onegreenplanet.org/animalsandnature/outstanding-organizations-working-to-save-endangered-orangutans/</a:t>
            </a:r>
          </a:p>
        </p:txBody>
      </p:sp>
    </p:spTree>
    <p:extLst>
      <p:ext uri="{BB962C8B-B14F-4D97-AF65-F5344CB8AC3E}">
        <p14:creationId xmlns:p14="http://schemas.microsoft.com/office/powerpoint/2010/main" val="769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19017" r="42188" b="38118"/>
          <a:stretch/>
        </p:blipFill>
        <p:spPr bwMode="auto">
          <a:xfrm>
            <a:off x="-10120" y="44625"/>
            <a:ext cx="9154120" cy="724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" t="62225" r="36833" b="19439"/>
          <a:stretch/>
        </p:blipFill>
        <p:spPr bwMode="auto">
          <a:xfrm>
            <a:off x="467544" y="5229200"/>
            <a:ext cx="7943775" cy="155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6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8" t="18860" r="42222" b="24042"/>
          <a:stretch/>
        </p:blipFill>
        <p:spPr bwMode="auto">
          <a:xfrm>
            <a:off x="0" y="0"/>
            <a:ext cx="6610246" cy="686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1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8" t="18860" r="42222" b="24042"/>
          <a:stretch/>
        </p:blipFill>
        <p:spPr bwMode="auto">
          <a:xfrm>
            <a:off x="0" y="0"/>
            <a:ext cx="6610246" cy="686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491880" y="35145"/>
            <a:ext cx="5588899" cy="6826050"/>
            <a:chOff x="3707904" y="-776610"/>
            <a:chExt cx="5228860" cy="638631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081"/>
            <a:stretch/>
          </p:blipFill>
          <p:spPr bwMode="auto">
            <a:xfrm>
              <a:off x="3707904" y="-776610"/>
              <a:ext cx="5228860" cy="5805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753" b="4620"/>
            <a:stretch/>
          </p:blipFill>
          <p:spPr bwMode="auto">
            <a:xfrm>
              <a:off x="3707904" y="4941168"/>
              <a:ext cx="5228860" cy="66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84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42" y="206139"/>
            <a:ext cx="8805316" cy="6445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04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11308</TotalTime>
  <Words>190</Words>
  <Application>Microsoft Office PowerPoint</Application>
  <PresentationFormat>On-screen Show (4:3)</PresentationFormat>
  <Paragraphs>95</Paragraphs>
  <Slides>33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POWDER  Oscar Dowson  Supervisors Andy Philpott, Andrew Mason, Anthony Downward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Price is Volatile</vt:lpstr>
      <vt:lpstr>PowerPoint Presentation</vt:lpstr>
      <vt:lpstr>PowerPoint Presentation</vt:lpstr>
      <vt:lpstr>PowerPoint Presentation</vt:lpstr>
      <vt:lpstr>PowerPoint Presentation</vt:lpstr>
      <vt:lpstr>Stochastic Dual Dynamic Programming to the rescue!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Evaporation Potential</vt:lpstr>
      <vt:lpstr>Rainfall</vt:lpstr>
      <vt:lpstr>Milk Price</vt:lpstr>
      <vt:lpstr>Dry off Decisions</vt:lpstr>
      <vt:lpstr>Pasture Management</vt:lpstr>
      <vt:lpstr>Supplementation</vt:lpstr>
      <vt:lpstr>Objective</vt:lpstr>
      <vt:lpstr>PowerPoint Presentation</vt:lpstr>
      <vt:lpstr>Help! An electricity related market design problem</vt:lpstr>
    </vt:vector>
  </TitlesOfParts>
  <Company>The University of Auckland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MOO: The Milk Output Optimiser</dc:title>
  <dc:creator>Oscar Macleod Dowson</dc:creator>
  <cp:lastModifiedBy>Oscar Macleod Dowson</cp:lastModifiedBy>
  <cp:revision>99</cp:revision>
  <dcterms:created xsi:type="dcterms:W3CDTF">2015-11-19T01:12:46Z</dcterms:created>
  <dcterms:modified xsi:type="dcterms:W3CDTF">2016-11-27T00:33:59Z</dcterms:modified>
</cp:coreProperties>
</file>